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onsolas" panose="020B0609020204030204" pitchFamily="49"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3110fc6bac_0_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3110fc6bac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3110fc6bac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3110fc6bac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396acc24fd_3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396acc24fd_3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110fc6bac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3110fc6bac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3110fc6bac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3110fc6bac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3110fc6bac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3110fc6bac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3110fc6bac_0_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3110fc6bac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396acc24fd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396acc24fd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California Housing</a:t>
            </a:r>
            <a:endParaRPr/>
          </a:p>
          <a:p>
            <a:pPr marL="0" lvl="0" indent="0" algn="l" rtl="0">
              <a:spcBef>
                <a:spcPts val="0"/>
              </a:spcBef>
              <a:spcAft>
                <a:spcPts val="0"/>
              </a:spcAft>
              <a:buNone/>
            </a:pPr>
            <a:r>
              <a:rPr lang="en"/>
              <a:t>           Project</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pic>
        <p:nvPicPr>
          <p:cNvPr id="136" name="Google Shape;136;p13"/>
          <p:cNvPicPr preferRelativeResize="0"/>
          <p:nvPr/>
        </p:nvPicPr>
        <p:blipFill rotWithShape="1">
          <a:blip r:embed="rId3">
            <a:alphaModFix/>
          </a:blip>
          <a:srcRect t="750" b="-749"/>
          <a:stretch/>
        </p:blipFill>
        <p:spPr>
          <a:xfrm>
            <a:off x="-2409425" y="-827850"/>
            <a:ext cx="12371302" cy="6013226"/>
          </a:xfrm>
          <a:prstGeom prst="rect">
            <a:avLst/>
          </a:prstGeom>
          <a:noFill/>
          <a:ln>
            <a:noFill/>
          </a:ln>
        </p:spPr>
      </p:pic>
      <p:sp>
        <p:nvSpPr>
          <p:cNvPr id="137" name="Google Shape;137;p13"/>
          <p:cNvSpPr txBox="1"/>
          <p:nvPr/>
        </p:nvSpPr>
        <p:spPr>
          <a:xfrm>
            <a:off x="2170850" y="2677650"/>
            <a:ext cx="4356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38" name="Google Shape;138;p13"/>
          <p:cNvSpPr txBox="1"/>
          <p:nvPr/>
        </p:nvSpPr>
        <p:spPr>
          <a:xfrm>
            <a:off x="2307000" y="491650"/>
            <a:ext cx="4356900" cy="400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39" name="Google Shape;139;p13"/>
          <p:cNvSpPr txBox="1"/>
          <p:nvPr/>
        </p:nvSpPr>
        <p:spPr>
          <a:xfrm>
            <a:off x="766775" y="410575"/>
            <a:ext cx="6018900" cy="661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100" b="1">
                <a:latin typeface="Times New Roman"/>
                <a:ea typeface="Times New Roman"/>
                <a:cs typeface="Times New Roman"/>
                <a:sym typeface="Times New Roman"/>
              </a:rPr>
              <a:t>California Housing Market</a:t>
            </a:r>
            <a:endParaRPr sz="3100" b="1">
              <a:latin typeface="Times New Roman"/>
              <a:ea typeface="Times New Roman"/>
              <a:cs typeface="Times New Roman"/>
              <a:sym typeface="Times New Roman"/>
            </a:endParaRPr>
          </a:p>
        </p:txBody>
      </p:sp>
      <p:sp>
        <p:nvSpPr>
          <p:cNvPr id="140" name="Google Shape;140;p13"/>
          <p:cNvSpPr txBox="1"/>
          <p:nvPr/>
        </p:nvSpPr>
        <p:spPr>
          <a:xfrm>
            <a:off x="7858275" y="4473625"/>
            <a:ext cx="21036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Lato"/>
                <a:ea typeface="Lato"/>
                <a:cs typeface="Lato"/>
                <a:sym typeface="Lato"/>
              </a:rPr>
              <a:t>By: Alex Heang, Dykie Smith &amp; Gabriel Andaya</a:t>
            </a:r>
            <a:endParaRPr b="1">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4000"/>
                                        <p:tgtEl>
                                          <p:spTgt spid="136"/>
                                        </p:tgtEl>
                                      </p:cBhvr>
                                    </p:animEffect>
                                    <p:set>
                                      <p:cBhvr>
                                        <p:cTn id="7" dur="1" fill="hold">
                                          <p:stCondLst>
                                            <p:cond delay="4000"/>
                                          </p:stCondLst>
                                        </p:cTn>
                                        <p:tgtEl>
                                          <p:spTgt spid="1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14"/>
          <p:cNvSpPr txBox="1">
            <a:spLocks noGrp="1"/>
          </p:cNvSpPr>
          <p:nvPr>
            <p:ph type="title"/>
          </p:nvPr>
        </p:nvSpPr>
        <p:spPr>
          <a:xfrm>
            <a:off x="1252125" y="371050"/>
            <a:ext cx="7038900" cy="43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I. Introduction</a:t>
            </a:r>
            <a:endParaRPr b="1"/>
          </a:p>
        </p:txBody>
      </p:sp>
      <p:sp>
        <p:nvSpPr>
          <p:cNvPr id="146" name="Google Shape;146;p14"/>
          <p:cNvSpPr txBox="1">
            <a:spLocks noGrp="1"/>
          </p:cNvSpPr>
          <p:nvPr>
            <p:ph type="body" idx="1"/>
          </p:nvPr>
        </p:nvSpPr>
        <p:spPr>
          <a:xfrm>
            <a:off x="1252125" y="854725"/>
            <a:ext cx="7038900" cy="317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A.Brief overview of the California Housing Project and its objectives </a:t>
            </a:r>
            <a:endParaRPr sz="1200" b="1">
              <a:solidFill>
                <a:srgbClr val="374151"/>
              </a:solidFill>
              <a:highlight>
                <a:srgbClr val="F7F7F8"/>
              </a:highlight>
              <a:latin typeface="Roboto"/>
              <a:ea typeface="Roboto"/>
              <a:cs typeface="Roboto"/>
              <a:sym typeface="Roboto"/>
            </a:endParaRPr>
          </a:p>
          <a:p>
            <a:pPr marL="0" lvl="0" indent="0" algn="l" rtl="0">
              <a:spcBef>
                <a:spcPts val="1200"/>
              </a:spcBef>
              <a:spcAft>
                <a:spcPts val="0"/>
              </a:spcAft>
              <a:buNone/>
            </a:pPr>
            <a:r>
              <a:rPr lang="en" sz="1200" b="1">
                <a:solidFill>
                  <a:srgbClr val="1F2328"/>
                </a:solidFill>
                <a:highlight>
                  <a:srgbClr val="FFFFFF"/>
                </a:highlight>
                <a:latin typeface="Arial"/>
                <a:ea typeface="Arial"/>
                <a:cs typeface="Arial"/>
                <a:sym typeface="Arial"/>
              </a:rPr>
              <a:t>The purpose of this project is to find the median house value in relation to the distance of certain metropolitan such as San Diego, San Francisco, San Jose and Los Angeles.</a:t>
            </a:r>
            <a:endParaRPr sz="1200" b="1">
              <a:solidFill>
                <a:srgbClr val="1F2328"/>
              </a:solidFill>
              <a:highlight>
                <a:srgbClr val="FFFFFF"/>
              </a:highlight>
              <a:latin typeface="Arial"/>
              <a:ea typeface="Arial"/>
              <a:cs typeface="Arial"/>
              <a:sym typeface="Arial"/>
            </a:endParaRPr>
          </a:p>
          <a:p>
            <a:pPr marL="0" lvl="0" indent="0" algn="l" rtl="0">
              <a:spcBef>
                <a:spcPts val="1200"/>
              </a:spcBef>
              <a:spcAft>
                <a:spcPts val="0"/>
              </a:spcAft>
              <a:buNone/>
            </a:pPr>
            <a:r>
              <a:rPr lang="en" sz="1200" b="1">
                <a:solidFill>
                  <a:srgbClr val="1F2328"/>
                </a:solidFill>
                <a:highlight>
                  <a:srgbClr val="FFFFFF"/>
                </a:highlight>
                <a:latin typeface="Arial"/>
                <a:ea typeface="Arial"/>
                <a:cs typeface="Arial"/>
                <a:sym typeface="Arial"/>
              </a:rPr>
              <a:t>This project will also demonstrate median household income, median age of the house, and proximity of the house to a metropolitan area.</a:t>
            </a:r>
            <a:endParaRPr sz="1200" b="1">
              <a:solidFill>
                <a:srgbClr val="1F2328"/>
              </a:solidFill>
              <a:highlight>
                <a:srgbClr val="FFFFFF"/>
              </a:highlight>
              <a:latin typeface="Arial"/>
              <a:ea typeface="Arial"/>
              <a:cs typeface="Arial"/>
              <a:sym typeface="Arial"/>
            </a:endParaRPr>
          </a:p>
          <a:p>
            <a:pPr marL="0" lvl="0" indent="0" algn="l" rtl="0">
              <a:spcBef>
                <a:spcPts val="1200"/>
              </a:spcBef>
              <a:spcAft>
                <a:spcPts val="0"/>
              </a:spcAft>
              <a:buNone/>
            </a:pPr>
            <a:endParaRPr sz="1200">
              <a:solidFill>
                <a:srgbClr val="374151"/>
              </a:solidFill>
              <a:highlight>
                <a:srgbClr val="F7F7F8"/>
              </a:highlight>
              <a:latin typeface="Roboto"/>
              <a:ea typeface="Roboto"/>
              <a:cs typeface="Roboto"/>
              <a:sym typeface="Roboto"/>
            </a:endParaRPr>
          </a:p>
          <a:p>
            <a:pPr marL="0" lvl="0" indent="0" algn="l" rtl="0">
              <a:spcBef>
                <a:spcPts val="1200"/>
              </a:spcBef>
              <a:spcAft>
                <a:spcPts val="0"/>
              </a:spcAft>
              <a:buNone/>
            </a:pPr>
            <a:endParaRPr sz="1200">
              <a:solidFill>
                <a:srgbClr val="374151"/>
              </a:solidFill>
              <a:highlight>
                <a:srgbClr val="F7F7F8"/>
              </a:highlight>
              <a:latin typeface="Roboto"/>
              <a:ea typeface="Roboto"/>
              <a:cs typeface="Roboto"/>
              <a:sym typeface="Roboto"/>
            </a:endParaRPr>
          </a:p>
          <a:p>
            <a:pPr marL="0" lvl="0" indent="0" algn="l" rtl="0">
              <a:spcBef>
                <a:spcPts val="1200"/>
              </a:spcBef>
              <a:spcAft>
                <a:spcPts val="1200"/>
              </a:spcAft>
              <a:buNone/>
            </a:pPr>
            <a:endParaRPr sz="1200">
              <a:solidFill>
                <a:srgbClr val="374151"/>
              </a:solidFill>
              <a:highlight>
                <a:srgbClr val="F7F7F8"/>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sp>
        <p:nvSpPr>
          <p:cNvPr id="151" name="Google Shape;151;p15"/>
          <p:cNvSpPr txBox="1">
            <a:spLocks noGrp="1"/>
          </p:cNvSpPr>
          <p:nvPr>
            <p:ph type="body" idx="1"/>
          </p:nvPr>
        </p:nvSpPr>
        <p:spPr>
          <a:xfrm>
            <a:off x="1422050" y="242025"/>
            <a:ext cx="7382700" cy="3706500"/>
          </a:xfrm>
          <a:prstGeom prst="rect">
            <a:avLst/>
          </a:prstGeom>
        </p:spPr>
        <p:txBody>
          <a:bodyPr spcFirstLastPara="1" wrap="square" lIns="91425" tIns="91425" rIns="91425" bIns="91425" anchor="t" anchorCtr="0">
            <a:normAutofit fontScale="25000" lnSpcReduction="20000"/>
          </a:bodyPr>
          <a:lstStyle/>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II. Background on the California Housing Market</a:t>
            </a:r>
            <a:endParaRPr sz="4007"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A. Overview of the housing crisis in California</a:t>
            </a: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B.Key challenges facing the California housing market today                                                                                                                                                                         </a:t>
            </a:r>
            <a:r>
              <a:rPr lang="en" sz="4007" b="1">
                <a:solidFill>
                  <a:srgbClr val="000000"/>
                </a:solidFill>
                <a:latin typeface="Roboto"/>
                <a:ea typeface="Roboto"/>
                <a:cs typeface="Roboto"/>
                <a:sym typeface="Roboto"/>
              </a:rPr>
              <a:t> </a:t>
            </a:r>
            <a:endParaRPr sz="4007" b="1">
              <a:solidFill>
                <a:srgbClr val="000000"/>
              </a:solidFill>
              <a:latin typeface="Roboto"/>
              <a:ea typeface="Roboto"/>
              <a:cs typeface="Roboto"/>
              <a:sym typeface="Roboto"/>
            </a:endParaRPr>
          </a:p>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The California housing market has undergone significant changes and challenges over the last 20 years, including the rising house prices and shortage of affordable housing </a:t>
            </a:r>
            <a:r>
              <a:rPr lang="en" sz="1200">
                <a:solidFill>
                  <a:srgbClr val="374151"/>
                </a:solidFill>
                <a:highlight>
                  <a:srgbClr val="F7F7F8"/>
                </a:highlight>
                <a:latin typeface="Roboto"/>
                <a:ea typeface="Roboto"/>
                <a:cs typeface="Roboto"/>
                <a:sym typeface="Roboto"/>
              </a:rPr>
              <a:t>g</a:t>
            </a:r>
            <a:r>
              <a:rPr lang="en" sz="4007" b="1">
                <a:solidFill>
                  <a:srgbClr val="374151"/>
                </a:solidFill>
                <a:highlight>
                  <a:srgbClr val="F7F7F8"/>
                </a:highlight>
                <a:latin typeface="Roboto"/>
                <a:ea typeface="Roboto"/>
                <a:cs typeface="Roboto"/>
                <a:sym typeface="Roboto"/>
              </a:rPr>
              <a:t>                                                                                                                                               </a:t>
            </a:r>
            <a:endParaRPr sz="4007"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Metropolitan areas such as San Diego, San Francisco, San Jose, and Los Angeles have particularly high housing prices, making it challenging to develop affordable housing solutions in these areas.</a:t>
            </a:r>
            <a:endParaRPr sz="4007"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Median household income varies significantly by metropolitan area, which could impact the affordability of housing in different parts of the state</a:t>
            </a:r>
            <a:endParaRPr sz="4007"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0"/>
              </a:spcBef>
              <a:spcAft>
                <a:spcPts val="0"/>
              </a:spcAft>
              <a:buNone/>
            </a:pPr>
            <a:r>
              <a:rPr lang="en" sz="4007" b="1">
                <a:solidFill>
                  <a:srgbClr val="374151"/>
                </a:solidFill>
                <a:highlight>
                  <a:srgbClr val="F7F7F8"/>
                </a:highlight>
                <a:latin typeface="Roboto"/>
                <a:ea typeface="Roboto"/>
                <a:cs typeface="Roboto"/>
                <a:sym typeface="Roboto"/>
              </a:rPr>
              <a:t>The age of housing stock also varies by metropolitan area, which could impact the availability and cost of affordable housing.</a:t>
            </a: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Proximity to job centers and public transit may also impact the affordability of housing, as areas closer to these amenities may be in higher demand and have higher prices.</a:t>
            </a: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Addressing the challenges facing the California housing market will require innovative solutions and collaboration among policymakers, housing advocates, and other stakeholders in the state.</a:t>
            </a: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1500"/>
              </a:spcBef>
              <a:spcAft>
                <a:spcPts val="0"/>
              </a:spcAft>
              <a:buNone/>
            </a:pPr>
            <a:r>
              <a:rPr lang="en" sz="4007" b="1">
                <a:solidFill>
                  <a:srgbClr val="374151"/>
                </a:solidFill>
                <a:highlight>
                  <a:srgbClr val="F7F7F8"/>
                </a:highlight>
                <a:latin typeface="Roboto"/>
                <a:ea typeface="Roboto"/>
                <a:cs typeface="Roboto"/>
                <a:sym typeface="Roboto"/>
              </a:rPr>
              <a:t>Promoting sustainable and equitable development, increasing the supply of affordable housing, and addressing the housing shortage and affordability crisis are some of the key priorities in the California housing market today.</a:t>
            </a:r>
            <a:endParaRPr sz="4007" b="1">
              <a:solidFill>
                <a:srgbClr val="374151"/>
              </a:solidFill>
              <a:highlight>
                <a:srgbClr val="F7F7F8"/>
              </a:highlight>
              <a:latin typeface="Roboto"/>
              <a:ea typeface="Roboto"/>
              <a:cs typeface="Roboto"/>
              <a:sym typeface="Roboto"/>
            </a:endParaRPr>
          </a:p>
          <a:p>
            <a:pPr marL="0" lvl="0" indent="0" algn="l" rtl="0">
              <a:lnSpc>
                <a:spcPct val="150000"/>
              </a:lnSpc>
              <a:spcBef>
                <a:spcPts val="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5"/>
        <p:cNvGrpSpPr/>
        <p:nvPr/>
      </p:nvGrpSpPr>
      <p:grpSpPr>
        <a:xfrm>
          <a:off x="0" y="0"/>
          <a:ext cx="0" cy="0"/>
          <a:chOff x="0" y="0"/>
          <a:chExt cx="0" cy="0"/>
        </a:xfrm>
      </p:grpSpPr>
      <p:pic>
        <p:nvPicPr>
          <p:cNvPr id="156" name="Google Shape;156;p16"/>
          <p:cNvPicPr preferRelativeResize="0"/>
          <p:nvPr/>
        </p:nvPicPr>
        <p:blipFill>
          <a:blip r:embed="rId3">
            <a:alphaModFix/>
          </a:blip>
          <a:stretch>
            <a:fillRect/>
          </a:stretch>
        </p:blipFill>
        <p:spPr>
          <a:xfrm>
            <a:off x="1929700" y="37050"/>
            <a:ext cx="5284600" cy="2642300"/>
          </a:xfrm>
          <a:prstGeom prst="rect">
            <a:avLst/>
          </a:prstGeom>
          <a:noFill/>
          <a:ln>
            <a:noFill/>
          </a:ln>
        </p:spPr>
      </p:pic>
      <p:pic>
        <p:nvPicPr>
          <p:cNvPr id="157" name="Google Shape;157;p16"/>
          <p:cNvPicPr preferRelativeResize="0"/>
          <p:nvPr/>
        </p:nvPicPr>
        <p:blipFill>
          <a:blip r:embed="rId4">
            <a:alphaModFix/>
          </a:blip>
          <a:stretch>
            <a:fillRect/>
          </a:stretch>
        </p:blipFill>
        <p:spPr>
          <a:xfrm>
            <a:off x="1929688" y="2764850"/>
            <a:ext cx="5284618" cy="2283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1217775" y="219325"/>
            <a:ext cx="7655400" cy="491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III. Statistics on the California Housing Market</a:t>
            </a:r>
            <a:endParaRPr b="1"/>
          </a:p>
        </p:txBody>
      </p:sp>
      <p:sp>
        <p:nvSpPr>
          <p:cNvPr id="163" name="Google Shape;163;p17"/>
          <p:cNvSpPr txBox="1">
            <a:spLocks noGrp="1"/>
          </p:cNvSpPr>
          <p:nvPr>
            <p:ph type="body" idx="1"/>
          </p:nvPr>
        </p:nvSpPr>
        <p:spPr>
          <a:xfrm>
            <a:off x="1316100" y="711025"/>
            <a:ext cx="7261500" cy="4818300"/>
          </a:xfrm>
          <a:prstGeom prst="rect">
            <a:avLst/>
          </a:prstGeom>
        </p:spPr>
        <p:txBody>
          <a:bodyPr spcFirstLastPara="1" wrap="square" lIns="91425" tIns="91425" rIns="91425" bIns="91425" anchor="t" anchorCtr="0">
            <a:normAutofit fontScale="25000"/>
          </a:bodyPr>
          <a:lstStyle/>
          <a:p>
            <a:pPr marL="0" lvl="0" indent="0" algn="l" rtl="0">
              <a:lnSpc>
                <a:spcPct val="100000"/>
              </a:lnSpc>
              <a:spcBef>
                <a:spcPts val="1500"/>
              </a:spcBef>
              <a:spcAft>
                <a:spcPts val="0"/>
              </a:spcAft>
              <a:buNone/>
            </a:pPr>
            <a:r>
              <a:rPr lang="en" sz="4400" b="1">
                <a:solidFill>
                  <a:srgbClr val="374151"/>
                </a:solidFill>
                <a:highlight>
                  <a:srgbClr val="F7F7F8"/>
                </a:highlight>
                <a:latin typeface="Roboto"/>
                <a:ea typeface="Roboto"/>
                <a:cs typeface="Roboto"/>
                <a:sym typeface="Roboto"/>
              </a:rPr>
              <a:t>A.Median home price by metropolitan area</a:t>
            </a:r>
            <a:endParaRPr sz="44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0" b="1">
                <a:solidFill>
                  <a:srgbClr val="374151"/>
                </a:solidFill>
                <a:highlight>
                  <a:srgbClr val="F7F7F8"/>
                </a:highlight>
                <a:latin typeface="Roboto"/>
                <a:ea typeface="Roboto"/>
                <a:cs typeface="Roboto"/>
                <a:sym typeface="Roboto"/>
              </a:rPr>
              <a:t>B.Median household income by metropolitan area</a:t>
            </a:r>
            <a:endParaRPr sz="40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0" b="1">
                <a:solidFill>
                  <a:srgbClr val="374151"/>
                </a:solidFill>
                <a:highlight>
                  <a:srgbClr val="F7F7F8"/>
                </a:highlight>
                <a:latin typeface="Roboto"/>
                <a:ea typeface="Roboto"/>
                <a:cs typeface="Roboto"/>
                <a:sym typeface="Roboto"/>
              </a:rPr>
              <a:t>C.Median age of housing stock by metropolitan are</a:t>
            </a:r>
            <a:r>
              <a:rPr lang="en" sz="1600" b="1">
                <a:solidFill>
                  <a:srgbClr val="374151"/>
                </a:solidFill>
                <a:highlight>
                  <a:srgbClr val="F7F7F8"/>
                </a:highlight>
                <a:latin typeface="Roboto"/>
                <a:ea typeface="Roboto"/>
                <a:cs typeface="Roboto"/>
                <a:sym typeface="Roboto"/>
              </a:rPr>
              <a:t>a</a:t>
            </a:r>
            <a:endParaRPr sz="1600" b="1">
              <a:solidFill>
                <a:srgbClr val="374151"/>
              </a:solidFill>
              <a:highlight>
                <a:srgbClr val="F7F7F8"/>
              </a:highlight>
              <a:latin typeface="Roboto"/>
              <a:ea typeface="Roboto"/>
              <a:cs typeface="Roboto"/>
              <a:sym typeface="Roboto"/>
            </a:endParaRPr>
          </a:p>
          <a:p>
            <a:pPr marL="457200" lvl="0" indent="0" algn="l" rtl="0">
              <a:lnSpc>
                <a:spcPct val="100000"/>
              </a:lnSpc>
              <a:spcBef>
                <a:spcPts val="1500"/>
              </a:spcBef>
              <a:spcAft>
                <a:spcPts val="0"/>
              </a:spcAft>
              <a:buNone/>
            </a:pPr>
            <a:endParaRPr sz="4000">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0" b="1">
                <a:solidFill>
                  <a:srgbClr val="374151"/>
                </a:solidFill>
                <a:highlight>
                  <a:srgbClr val="F7F7F8"/>
                </a:highlight>
                <a:latin typeface="Roboto"/>
                <a:ea typeface="Roboto"/>
                <a:cs typeface="Roboto"/>
                <a:sym typeface="Roboto"/>
              </a:rPr>
              <a:t>Median Home Price by Metropolitan Area: According to Zillow, the median home value in San Diego as of March 2023 is $816,087, while in San Francisco it is $1,931,736, in San Jose it is $1,674,835, and in Los Angeles it is $874,243.</a:t>
            </a:r>
            <a:endParaRPr sz="4000" b="1">
              <a:solidFill>
                <a:srgbClr val="374151"/>
              </a:solidFill>
              <a:highlight>
                <a:srgbClr val="F7F7F8"/>
              </a:highlight>
              <a:latin typeface="Roboto"/>
              <a:ea typeface="Roboto"/>
              <a:cs typeface="Roboto"/>
              <a:sym typeface="Roboto"/>
            </a:endParaRPr>
          </a:p>
          <a:p>
            <a:pPr marL="457200" lvl="0" indent="0" algn="l" rtl="0">
              <a:lnSpc>
                <a:spcPct val="100000"/>
              </a:lnSpc>
              <a:spcBef>
                <a:spcPts val="1500"/>
              </a:spcBef>
              <a:spcAft>
                <a:spcPts val="0"/>
              </a:spcAft>
              <a:buNone/>
            </a:pPr>
            <a:endParaRPr sz="40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0" b="1">
                <a:solidFill>
                  <a:srgbClr val="374151"/>
                </a:solidFill>
                <a:highlight>
                  <a:srgbClr val="F7F7F8"/>
                </a:highlight>
                <a:latin typeface="Roboto"/>
                <a:ea typeface="Roboto"/>
                <a:cs typeface="Roboto"/>
                <a:sym typeface="Roboto"/>
              </a:rPr>
              <a:t>Median Household Income by Metropolitan Area: According to the U.S. Census Bureau, the median household income in San Diego County in 2019 was $79,673, in San Francisco County it was $123,859, in Santa Clara County (which includes San Jose) it was $128,523, and in Los Angeles County it was $71,219.</a:t>
            </a:r>
            <a:endParaRPr sz="4000" b="1">
              <a:solidFill>
                <a:srgbClr val="374151"/>
              </a:solidFill>
              <a:highlight>
                <a:srgbClr val="F7F7F8"/>
              </a:highlight>
              <a:latin typeface="Roboto"/>
              <a:ea typeface="Roboto"/>
              <a:cs typeface="Roboto"/>
              <a:sym typeface="Roboto"/>
            </a:endParaRPr>
          </a:p>
          <a:p>
            <a:pPr marL="457200" lvl="0" indent="0" algn="l" rtl="0">
              <a:lnSpc>
                <a:spcPct val="100000"/>
              </a:lnSpc>
              <a:spcBef>
                <a:spcPts val="1500"/>
              </a:spcBef>
              <a:spcAft>
                <a:spcPts val="0"/>
              </a:spcAft>
              <a:buNone/>
            </a:pPr>
            <a:endParaRPr sz="40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r>
              <a:rPr lang="en" sz="4000" b="1">
                <a:solidFill>
                  <a:srgbClr val="374151"/>
                </a:solidFill>
                <a:highlight>
                  <a:srgbClr val="F7F7F8"/>
                </a:highlight>
                <a:latin typeface="Roboto"/>
                <a:ea typeface="Roboto"/>
                <a:cs typeface="Roboto"/>
                <a:sym typeface="Roboto"/>
              </a:rPr>
              <a:t>Median Age of Housing Stock by Metropolitan Area: According to the U.S. Census Bureau, the median age of housing stock in San Diego County in 2020 was 41 years, in San Francisco County it was 73 years, in Santa Clara County it was 49 years, and in Los Angeles County it was 51 years.</a:t>
            </a:r>
            <a:endParaRPr sz="40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0"/>
              </a:spcAft>
              <a:buNone/>
            </a:pPr>
            <a:endParaRPr sz="4000" b="1">
              <a:solidFill>
                <a:srgbClr val="374151"/>
              </a:solidFill>
              <a:highlight>
                <a:srgbClr val="F7F7F8"/>
              </a:highlight>
              <a:latin typeface="Roboto"/>
              <a:ea typeface="Roboto"/>
              <a:cs typeface="Roboto"/>
              <a:sym typeface="Roboto"/>
            </a:endParaRPr>
          </a:p>
          <a:p>
            <a:pPr marL="0" lvl="0" indent="0" algn="l" rtl="0">
              <a:lnSpc>
                <a:spcPct val="100000"/>
              </a:lnSpc>
              <a:spcBef>
                <a:spcPts val="1500"/>
              </a:spcBef>
              <a:spcAft>
                <a:spcPts val="1200"/>
              </a:spcAft>
              <a:buNone/>
            </a:pPr>
            <a:endParaRPr sz="32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7"/>
        <p:cNvGrpSpPr/>
        <p:nvPr/>
      </p:nvGrpSpPr>
      <p:grpSpPr>
        <a:xfrm>
          <a:off x="0" y="0"/>
          <a:ext cx="0" cy="0"/>
          <a:chOff x="0" y="0"/>
          <a:chExt cx="0" cy="0"/>
        </a:xfrm>
      </p:grpSpPr>
      <p:sp>
        <p:nvSpPr>
          <p:cNvPr id="168" name="Google Shape;168;p18"/>
          <p:cNvSpPr txBox="1">
            <a:spLocks noGrp="1"/>
          </p:cNvSpPr>
          <p:nvPr>
            <p:ph type="title"/>
          </p:nvPr>
        </p:nvSpPr>
        <p:spPr>
          <a:xfrm>
            <a:off x="1021125" y="121425"/>
            <a:ext cx="7038900" cy="43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IV. Challenges and Opportunities in the California Housing Market</a:t>
            </a:r>
            <a:endParaRPr b="1"/>
          </a:p>
        </p:txBody>
      </p:sp>
      <p:sp>
        <p:nvSpPr>
          <p:cNvPr id="169" name="Google Shape;169;p18"/>
          <p:cNvSpPr txBox="1">
            <a:spLocks noGrp="1"/>
          </p:cNvSpPr>
          <p:nvPr>
            <p:ph type="body" idx="1"/>
          </p:nvPr>
        </p:nvSpPr>
        <p:spPr>
          <a:xfrm>
            <a:off x="1021125" y="559725"/>
            <a:ext cx="7400700" cy="4478100"/>
          </a:xfrm>
          <a:prstGeom prst="rect">
            <a:avLst/>
          </a:prstGeom>
        </p:spPr>
        <p:txBody>
          <a:bodyPr spcFirstLastPara="1" wrap="square" lIns="91425" tIns="91425" rIns="91425" bIns="91425" anchor="t" anchorCtr="0">
            <a:normAutofit fontScale="25000" lnSpcReduction="20000"/>
          </a:bodyPr>
          <a:lstStyle/>
          <a:p>
            <a:pPr marL="0" lvl="0" indent="0" algn="l" rtl="0">
              <a:spcBef>
                <a:spcPts val="1500"/>
              </a:spcBef>
              <a:spcAft>
                <a:spcPts val="0"/>
              </a:spcAft>
              <a:buNone/>
            </a:pPr>
            <a:r>
              <a:rPr lang="en" sz="3600" b="1">
                <a:solidFill>
                  <a:srgbClr val="374151"/>
                </a:solidFill>
                <a:highlight>
                  <a:srgbClr val="F7F7F8"/>
                </a:highlight>
                <a:latin typeface="Roboto"/>
                <a:ea typeface="Roboto"/>
                <a:cs typeface="Roboto"/>
                <a:sym typeface="Roboto"/>
              </a:rPr>
              <a:t>A. Impact of high housing prices on affordable housing solutions</a:t>
            </a:r>
            <a:endParaRPr sz="36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600" b="1">
                <a:solidFill>
                  <a:srgbClr val="374151"/>
                </a:solidFill>
                <a:highlight>
                  <a:srgbClr val="F7F7F8"/>
                </a:highlight>
                <a:latin typeface="Roboto"/>
                <a:ea typeface="Roboto"/>
                <a:cs typeface="Roboto"/>
                <a:sym typeface="Roboto"/>
              </a:rPr>
              <a:t>B.Variations in median household income across metropolitan areas</a:t>
            </a:r>
            <a:endParaRPr sz="36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600" b="1">
                <a:solidFill>
                  <a:srgbClr val="374151"/>
                </a:solidFill>
                <a:highlight>
                  <a:srgbClr val="F7F7F8"/>
                </a:highlight>
                <a:latin typeface="Roboto"/>
                <a:ea typeface="Roboto"/>
                <a:cs typeface="Roboto"/>
                <a:sym typeface="Roboto"/>
              </a:rPr>
              <a:t>C. Impact of age of housing stock on availability and cost of affordable housing</a:t>
            </a:r>
            <a:endParaRPr sz="36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600" b="1">
                <a:solidFill>
                  <a:srgbClr val="374151"/>
                </a:solidFill>
                <a:highlight>
                  <a:srgbClr val="F7F7F8"/>
                </a:highlight>
                <a:latin typeface="Roboto"/>
                <a:ea typeface="Roboto"/>
                <a:cs typeface="Roboto"/>
                <a:sym typeface="Roboto"/>
              </a:rPr>
              <a:t>D .Impact of proximity to job centers and public transit on affordability</a:t>
            </a:r>
            <a:endParaRPr sz="36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600" b="1">
                <a:solidFill>
                  <a:srgbClr val="374151"/>
                </a:solidFill>
                <a:highlight>
                  <a:srgbClr val="F7F7F8"/>
                </a:highlight>
                <a:latin typeface="Roboto"/>
                <a:ea typeface="Roboto"/>
                <a:cs typeface="Roboto"/>
                <a:sym typeface="Roboto"/>
              </a:rPr>
              <a:t>E. Need for innovative solutions and collaboration among stakeholders</a:t>
            </a:r>
            <a:endParaRPr sz="62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475" b="1">
                <a:solidFill>
                  <a:srgbClr val="374151"/>
                </a:solidFill>
                <a:highlight>
                  <a:srgbClr val="F7F7F8"/>
                </a:highlight>
                <a:latin typeface="Roboto"/>
                <a:ea typeface="Roboto"/>
                <a:cs typeface="Roboto"/>
                <a:sym typeface="Roboto"/>
              </a:rPr>
              <a:t>The California Housing Project seeks to develop affordable housing solutions for low-income households in California. However, the high cost of living in metropolitan areas such as San Diego, San Francisco, San Jose, and Los Angeles can make it difficult for low-income households to afford housing in these areas. The median home price in these areas is significantly higher than the state median, which can make it challenging to develop affordable housing solutions in these areas.</a:t>
            </a: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475" b="1">
                <a:solidFill>
                  <a:srgbClr val="374151"/>
                </a:solidFill>
                <a:highlight>
                  <a:srgbClr val="F7F7F8"/>
                </a:highlight>
                <a:latin typeface="Roboto"/>
                <a:ea typeface="Roboto"/>
                <a:cs typeface="Roboto"/>
                <a:sym typeface="Roboto"/>
              </a:rPr>
              <a:t>Additionally, median household income varies significantly by metropolitan area, with Santa Clara County (which includes San Jose) having the highest median income and San Diego County having the lowest. This income variation could impact the affordability of housing in different areas of the state, and may require different policy solutions depending on the area.</a:t>
            </a: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475" b="1">
                <a:solidFill>
                  <a:srgbClr val="374151"/>
                </a:solidFill>
                <a:highlight>
                  <a:srgbClr val="F7F7F8"/>
                </a:highlight>
                <a:latin typeface="Roboto"/>
                <a:ea typeface="Roboto"/>
                <a:cs typeface="Roboto"/>
                <a:sym typeface="Roboto"/>
              </a:rPr>
              <a:t>The age of housing stock also varies by metropolitan area, with San Francisco County having the oldest housing stock and San Diego County having the newest. This could impact the availability of affordable housing, as older housing stock may require more maintenance and repair, which could increase the cost of housing.</a:t>
            </a: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475" b="1">
                <a:solidFill>
                  <a:srgbClr val="374151"/>
                </a:solidFill>
                <a:highlight>
                  <a:srgbClr val="F7F7F8"/>
                </a:highlight>
                <a:latin typeface="Roboto"/>
                <a:ea typeface="Roboto"/>
                <a:cs typeface="Roboto"/>
                <a:sym typeface="Roboto"/>
              </a:rPr>
              <a:t>Finally, proximity to metropolitan areas could also impact the affordability of housing, as areas closer to job centers and public transit may be in higher demand and have higher prices.</a:t>
            </a: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3475" b="1">
                <a:solidFill>
                  <a:srgbClr val="374151"/>
                </a:solidFill>
                <a:highlight>
                  <a:srgbClr val="F7F7F8"/>
                </a:highlight>
                <a:latin typeface="Roboto"/>
                <a:ea typeface="Roboto"/>
                <a:cs typeface="Roboto"/>
                <a:sym typeface="Roboto"/>
              </a:rPr>
              <a:t>Overall, the California housing market faces a complex set of challenges, including the need to increase the supply of affordable housing, address the housing shortage and affordability crisis, and promote sustainable and equitable development. Addressing these challenges will require innovative solutions and collaboration among policymakers, housing advocates, and other stakeholders in the state.</a:t>
            </a: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endParaRPr sz="3475"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t</a:t>
            </a:r>
            <a:endParaRPr sz="12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endParaRPr sz="1200" b="1">
              <a:solidFill>
                <a:srgbClr val="374151"/>
              </a:solidFill>
              <a:highlight>
                <a:srgbClr val="F7F7F8"/>
              </a:highlight>
              <a:latin typeface="Roboto"/>
              <a:ea typeface="Roboto"/>
              <a:cs typeface="Roboto"/>
              <a:sym typeface="Roboto"/>
            </a:endParaRPr>
          </a:p>
          <a:p>
            <a:pPr marL="457200" lvl="0" indent="0" algn="l" rtl="0">
              <a:lnSpc>
                <a:spcPct val="115000"/>
              </a:lnSpc>
              <a:spcBef>
                <a:spcPts val="1500"/>
              </a:spcBef>
              <a:spcAft>
                <a:spcPts val="0"/>
              </a:spcAft>
              <a:buNone/>
            </a:pPr>
            <a:endParaRPr sz="1329" b="1">
              <a:solidFill>
                <a:srgbClr val="374151"/>
              </a:solidFill>
              <a:highlight>
                <a:srgbClr val="F7F7F8"/>
              </a:highlight>
              <a:latin typeface="Roboto"/>
              <a:ea typeface="Roboto"/>
              <a:cs typeface="Roboto"/>
              <a:sym typeface="Roboto"/>
            </a:endParaRPr>
          </a:p>
          <a:p>
            <a:pPr marL="0" lvl="0" indent="0" algn="l" rtl="0">
              <a:spcBef>
                <a:spcPts val="1500"/>
              </a:spcBef>
              <a:spcAft>
                <a:spcPts val="1200"/>
              </a:spcAft>
              <a:buNone/>
            </a:pPr>
            <a:endParaRPr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191600" y="1290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V. Promoting Sustainable Development and Equitable </a:t>
            </a:r>
            <a:endParaRPr b="1"/>
          </a:p>
        </p:txBody>
      </p:sp>
      <p:sp>
        <p:nvSpPr>
          <p:cNvPr id="175" name="Google Shape;175;p19"/>
          <p:cNvSpPr txBox="1">
            <a:spLocks noGrp="1"/>
          </p:cNvSpPr>
          <p:nvPr>
            <p:ph type="body" idx="1"/>
          </p:nvPr>
        </p:nvSpPr>
        <p:spPr>
          <a:xfrm>
            <a:off x="1081650" y="726150"/>
            <a:ext cx="6627000" cy="3880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Strategies for increasing the supply of affordable housing</a:t>
            </a:r>
            <a:endParaRPr sz="12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Addressing the housing shortage and affordability crisis</a:t>
            </a:r>
            <a:endParaRPr sz="12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Importance of promoting sustainable and equitable development</a:t>
            </a:r>
            <a:endParaRPr sz="1200" b="1">
              <a:solidFill>
                <a:srgbClr val="374151"/>
              </a:solidFill>
              <a:highlight>
                <a:srgbClr val="F7F7F8"/>
              </a:highlight>
              <a:latin typeface="Roboto"/>
              <a:ea typeface="Roboto"/>
              <a:cs typeface="Roboto"/>
              <a:sym typeface="Roboto"/>
            </a:endParaRPr>
          </a:p>
          <a:p>
            <a:pPr marL="457200" lvl="0" indent="0" algn="l" rtl="0">
              <a:spcBef>
                <a:spcPts val="1500"/>
              </a:spcBef>
              <a:spcAft>
                <a:spcPts val="0"/>
              </a:spcAft>
              <a:buNone/>
            </a:pPr>
            <a:endParaRPr sz="1200">
              <a:solidFill>
                <a:srgbClr val="374151"/>
              </a:solidFill>
              <a:highlight>
                <a:srgbClr val="F7F7F8"/>
              </a:highlight>
              <a:latin typeface="Roboto"/>
              <a:ea typeface="Roboto"/>
              <a:cs typeface="Roboto"/>
              <a:sym typeface="Roboto"/>
            </a:endParaRPr>
          </a:p>
          <a:p>
            <a:pPr marL="457200" lvl="0" indent="0" algn="l" rtl="0">
              <a:spcBef>
                <a:spcPts val="1500"/>
              </a:spcBef>
              <a:spcAft>
                <a:spcPts val="0"/>
              </a:spcAft>
              <a:buNone/>
            </a:pPr>
            <a:endParaRPr sz="1200">
              <a:solidFill>
                <a:srgbClr val="374151"/>
              </a:solidFill>
              <a:highlight>
                <a:srgbClr val="F7F7F8"/>
              </a:highlight>
              <a:latin typeface="Roboto"/>
              <a:ea typeface="Roboto"/>
              <a:cs typeface="Roboto"/>
              <a:sym typeface="Roboto"/>
            </a:endParaRPr>
          </a:p>
          <a:p>
            <a:pPr marL="0" lvl="0" indent="0" algn="l" rtl="0">
              <a:spcBef>
                <a:spcPts val="150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sp>
        <p:nvSpPr>
          <p:cNvPr id="180" name="Google Shape;180;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solidFill>
                  <a:srgbClr val="374151"/>
                </a:solidFill>
                <a:highlight>
                  <a:srgbClr val="F7F7F8"/>
                </a:highlight>
                <a:latin typeface="Roboto"/>
                <a:ea typeface="Roboto"/>
                <a:cs typeface="Roboto"/>
                <a:sym typeface="Roboto"/>
              </a:rPr>
              <a:t>VI. Conclusion</a:t>
            </a:r>
            <a:endParaRPr b="1"/>
          </a:p>
        </p:txBody>
      </p:sp>
      <p:sp>
        <p:nvSpPr>
          <p:cNvPr id="181" name="Google Shape;181;p20"/>
          <p:cNvSpPr txBox="1">
            <a:spLocks noGrp="1"/>
          </p:cNvSpPr>
          <p:nvPr>
            <p:ph type="body" idx="1"/>
          </p:nvPr>
        </p:nvSpPr>
        <p:spPr>
          <a:xfrm>
            <a:off x="1199150" y="1068325"/>
            <a:ext cx="7038900" cy="2911200"/>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Recap of key points</a:t>
            </a:r>
            <a:endParaRPr sz="1200" b="1">
              <a:solidFill>
                <a:srgbClr val="374151"/>
              </a:solidFill>
              <a:highlight>
                <a:srgbClr val="F7F7F8"/>
              </a:highlight>
              <a:latin typeface="Roboto"/>
              <a:ea typeface="Roboto"/>
              <a:cs typeface="Roboto"/>
              <a:sym typeface="Roboto"/>
            </a:endParaRPr>
          </a:p>
          <a:p>
            <a:pPr marL="0" lvl="0" indent="0" algn="l" rtl="0">
              <a:spcBef>
                <a:spcPts val="1500"/>
              </a:spcBef>
              <a:spcAft>
                <a:spcPts val="0"/>
              </a:spcAft>
              <a:buNone/>
            </a:pPr>
            <a:r>
              <a:rPr lang="en" sz="1200" b="1">
                <a:solidFill>
                  <a:srgbClr val="374151"/>
                </a:solidFill>
                <a:highlight>
                  <a:srgbClr val="F7F7F8"/>
                </a:highlight>
                <a:latin typeface="Roboto"/>
                <a:ea typeface="Roboto"/>
                <a:cs typeface="Roboto"/>
                <a:sym typeface="Roboto"/>
              </a:rPr>
              <a:t>Call to action for policymakers and other stakeholders in the California housing market</a:t>
            </a:r>
            <a:endParaRPr sz="1200" b="1">
              <a:solidFill>
                <a:srgbClr val="374151"/>
              </a:solidFill>
              <a:highlight>
                <a:srgbClr val="F7F7F8"/>
              </a:highlight>
              <a:latin typeface="Roboto"/>
              <a:ea typeface="Roboto"/>
              <a:cs typeface="Roboto"/>
              <a:sym typeface="Roboto"/>
            </a:endParaRPr>
          </a:p>
          <a:p>
            <a:pPr marL="0" lvl="0" indent="0" algn="l" rtl="0">
              <a:spcBef>
                <a:spcPts val="150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5"/>
        <p:cNvGrpSpPr/>
        <p:nvPr/>
      </p:nvGrpSpPr>
      <p:grpSpPr>
        <a:xfrm>
          <a:off x="0" y="0"/>
          <a:ext cx="0" cy="0"/>
          <a:chOff x="0" y="0"/>
          <a:chExt cx="0" cy="0"/>
        </a:xfrm>
      </p:grpSpPr>
      <p:sp>
        <p:nvSpPr>
          <p:cNvPr id="186" name="Google Shape;186;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API routes</a:t>
            </a:r>
            <a:endParaRPr>
              <a:solidFill>
                <a:schemeClr val="dk1"/>
              </a:solidFill>
            </a:endParaRPr>
          </a:p>
        </p:txBody>
      </p:sp>
      <p:sp>
        <p:nvSpPr>
          <p:cNvPr id="187" name="Google Shape;187;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lnSpcReduction="20000"/>
          </a:bodyPr>
          <a:lstStyle/>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api/housing/distance_to_la/&lt;float:distance&gt;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api/housing/distance_to_sf/&lt;float:distance&gt;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api/housing/distance_to_sd/&lt;float:distance&gt;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api/housing/distance_to_sj/&lt;float:distance&gt;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api/housing/distance_to_coast/&lt;float:distance&gt;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api/housing/median_house_value/&lt;int:value&gt;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api/housing/median_income/&lt;int:value&gt;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api/housing/median_age/&lt;int:value&gt;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api/housing/tot_rooms/&lt;int:value&gt;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api/housing/tot_bedrooms/&lt;int:value&gt;</a:t>
            </a:r>
            <a:endParaRPr sz="1050">
              <a:solidFill>
                <a:srgbClr val="CE9178"/>
              </a:solidFill>
              <a:highlight>
                <a:srgbClr val="1E1E1E"/>
              </a:highlight>
              <a:latin typeface="Consolas"/>
              <a:ea typeface="Consolas"/>
              <a:cs typeface="Consolas"/>
              <a:sym typeface="Consolas"/>
            </a:endParaRPr>
          </a:p>
          <a:p>
            <a:pPr marL="457200" lvl="0" indent="-311150" algn="l" rtl="0">
              <a:lnSpc>
                <a:spcPct val="135714"/>
              </a:lnSpc>
              <a:spcBef>
                <a:spcPts val="0"/>
              </a:spcBef>
              <a:spcAft>
                <a:spcPts val="0"/>
              </a:spcAft>
              <a:buSzPts val="1300"/>
              <a:buChar char="●"/>
            </a:pPr>
            <a:r>
              <a:rPr lang="en" sz="1050">
                <a:solidFill>
                  <a:srgbClr val="CE9178"/>
                </a:solidFill>
                <a:highlight>
                  <a:srgbClr val="1E1E1E"/>
                </a:highlight>
                <a:latin typeface="Consolas"/>
                <a:ea typeface="Consolas"/>
                <a:cs typeface="Consolas"/>
                <a:sym typeface="Consolas"/>
              </a:rPr>
              <a:t>api/housing/population/&lt;int:value&gt;</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1089</Words>
  <Application>Microsoft Office PowerPoint</Application>
  <PresentationFormat>On-screen Show (16:9)</PresentationFormat>
  <Paragraphs>65</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Times New Roman</vt:lpstr>
      <vt:lpstr>Roboto</vt:lpstr>
      <vt:lpstr>Montserrat</vt:lpstr>
      <vt:lpstr>Lato</vt:lpstr>
      <vt:lpstr>Consolas</vt:lpstr>
      <vt:lpstr>Focus</vt:lpstr>
      <vt:lpstr>California Housing            Project</vt:lpstr>
      <vt:lpstr>I. Introduction</vt:lpstr>
      <vt:lpstr>PowerPoint Presentation</vt:lpstr>
      <vt:lpstr>PowerPoint Presentation</vt:lpstr>
      <vt:lpstr>III. Statistics on the California Housing Market</vt:lpstr>
      <vt:lpstr>IV. Challenges and Opportunities in the California Housing Market</vt:lpstr>
      <vt:lpstr>V. Promoting Sustainable Development and Equitable </vt:lpstr>
      <vt:lpstr>VI. Conclusion</vt:lpstr>
      <vt:lpstr>API routes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California Housing            Project</dc:title>
  <dc:creator>Gabriel Andaya</dc:creator>
  <cp:lastModifiedBy>Gabriel Andaya</cp:lastModifiedBy>
  <cp:revision>1</cp:revision>
  <dcterms:modified xsi:type="dcterms:W3CDTF">2023-04-25T01:34:15Z</dcterms:modified>
</cp:coreProperties>
</file>